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68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35"/>
    <p:restoredTop sz="94710"/>
  </p:normalViewPr>
  <p:slideViewPr>
    <p:cSldViewPr snapToGrid="0">
      <p:cViewPr varScale="1">
        <p:scale>
          <a:sx n="116" d="100"/>
          <a:sy n="116" d="100"/>
        </p:scale>
        <p:origin x="19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B6F820-B785-9249-B287-E6584F311912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5ED55-9E6A-4441-A485-1445C413B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326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5ED55-9E6A-4441-A485-1445C413BB2B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45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C0A85D-39A2-5BAE-84BC-7B54BADDE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2E395AD-8AC3-4F04-1CE1-BCA011B29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641119-16A7-5850-1E02-7AC27D991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5DB3CC-3B5E-F307-0608-7960DE98B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64D765-62AD-B022-2D24-D20A7FDE2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445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26486E-6E37-F0F9-38C7-C7FD300F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9A6442-FB8A-1094-B761-F8C91B1AE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1EB6D72-F544-0A98-740C-AFEAE3325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EC41E0-8647-CCE2-5C19-37844F92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8F5900-3518-B99C-C40F-DBCB358CC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974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54D9E78-91FF-6FBD-B8B1-BE2F765A40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DCF65E-728D-954A-09D7-5E02803B49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681533-8C77-0E7B-49A1-8412D37D3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FA11734-83B4-8F89-086F-0E3DD92A2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725E58-5B14-3FD5-8E88-13230884F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201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488C99-EA47-892D-862C-66F9374A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D30FBB-F87E-9A75-5A35-1B8E618F4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358B48-9D81-68C7-A58D-80D151D2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9C9AAA-1ED4-BD4B-F5F6-220E016DA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244BD96-FAA1-F9AF-9304-E1C42E65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896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2A478D-8F85-9824-1760-8BC39F44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915557-9290-08E5-FF1A-549C77BD0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AB2884-7E6C-0378-28E4-C8D2AF6A8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2E0BF8A-2A31-BA7D-C6C7-FA4EB1C08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D22B33-2E8F-62B5-E0E6-3F3E64689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48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812BDD-4B94-04B0-1D37-6AB1DD5B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A809C4-3E15-2D75-BC0E-EB9FDF563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C9496C-88E4-7644-867A-FADD5ADF9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831CA86-EDB1-86BA-F795-73B5D812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64D9EC-74F5-8A63-EDC1-F4B78B7E4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F09EADF-B081-AF8A-37AA-3E9A07785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4149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A81AC5-4743-F230-126F-2BDCF975C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6D7AF3-B351-C31C-74AE-3BB35FDCD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CEAB6D0-48DA-D432-501C-70BFAA5415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F7321A-2878-5014-91F4-9FBDDB6D0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00589A9-C097-BA99-5532-B66B85074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C8B11A8E-C430-B165-374D-04DE05E74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8966755-4E2F-0FFA-94AA-2050E9549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69D5B64-7A3D-6B0C-BADB-CEA419386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565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386C10-7611-3363-3AF1-26D3DB18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BAA0CCE-2447-3D2E-C6B5-52D92A7EE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6932CB7-E738-7FA0-1374-97E951B65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0A17270-64D4-B39F-BEFE-B243E7984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084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1DFFC3-1BFD-4965-0408-F1A901BAB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0F3F72-78C0-6006-3C9D-4E3D181E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83B1ADE-511A-FF6B-F959-E5A864D5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035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EADCF-0B6E-3B7A-A8B8-1ED19B20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EF2FAA-598D-565A-115B-BD8493AB1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CD1D36C-A520-9332-38F4-2C7A26BC1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71B70C-11D9-2B7A-CC19-760F33605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672CFA-0115-1EF8-CD31-35114FBB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137C9A4-F350-9D9C-7D18-BC5D93A1D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559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431FDE-C542-FE92-0160-43C10215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0D00869-070F-D909-BA25-908794B0F8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95F994-1B86-2D5C-16D3-8BC8E003A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062D4C-3963-CD11-4925-E00B7B690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0E7C13-D69B-A111-14C5-9D3409F2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B4D3969-FE4D-0960-4575-6504EF7AA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265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763C8-C976-68BC-167C-75C9E46DF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BAF37A-235E-6151-7BF2-DF015D44B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9D29E3-6320-0C11-6635-F2FBFCC5D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89BB6-ECBA-EE4B-AE0F-85155FF1F27F}" type="datetimeFigureOut">
              <a:rPr lang="ru-RU" smtClean="0"/>
              <a:t>12.05.2024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D4927F0-3EF7-F945-B422-9E40614F74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CB618F-FDA0-5D54-957C-E4F52C49F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F2B55-C120-B241-A187-826B277B1F1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491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BE53A8-06FC-1523-84BA-9BFE714B97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215" y="2347784"/>
            <a:ext cx="10029568" cy="1081216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+mn-lt"/>
                <a:cs typeface="Jaini" pitchFamily="2" charset="0"/>
              </a:rPr>
              <a:t>Курсовая работа по дисциплине</a:t>
            </a:r>
            <a:r>
              <a:rPr lang="en-US" sz="3200" dirty="0">
                <a:solidFill>
                  <a:schemeClr val="bg1"/>
                </a:solidFill>
                <a:latin typeface="+mn-lt"/>
                <a:cs typeface="Jaini" pitchFamily="2" charset="0"/>
              </a:rPr>
              <a:t>: </a:t>
            </a:r>
            <a:br>
              <a:rPr lang="ru-RU" sz="3200" dirty="0">
                <a:solidFill>
                  <a:schemeClr val="bg1"/>
                </a:solidFill>
                <a:latin typeface="+mn-lt"/>
                <a:cs typeface="Jaini" pitchFamily="2" charset="0"/>
              </a:rPr>
            </a:br>
            <a:r>
              <a:rPr lang="ru-RU" sz="3200" dirty="0">
                <a:solidFill>
                  <a:schemeClr val="bg1"/>
                </a:solidFill>
                <a:latin typeface="+mn-lt"/>
                <a:cs typeface="Jaini" pitchFamily="2" charset="0"/>
              </a:rPr>
              <a:t>«Проектирование высоконагруженных систем»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1072BC7-EC1F-7DF0-4A1B-2FC6A32F8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93725"/>
            <a:ext cx="9144000" cy="127270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Выполнял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ru-RU" dirty="0" err="1">
                <a:solidFill>
                  <a:schemeClr val="bg1"/>
                </a:solidFill>
              </a:rPr>
              <a:t>Мамадаев</a:t>
            </a:r>
            <a:r>
              <a:rPr lang="ru-RU" dirty="0">
                <a:solidFill>
                  <a:schemeClr val="bg1"/>
                </a:solidFill>
              </a:rPr>
              <a:t> Муслим </a:t>
            </a:r>
          </a:p>
        </p:txBody>
      </p:sp>
      <p:pic>
        <p:nvPicPr>
          <p:cNvPr id="1028" name="Picture 4" descr="Полезные материалы">
            <a:extLst>
              <a:ext uri="{FF2B5EF4-FFF2-40B4-BE49-F238E27FC236}">
                <a16:creationId xmlns:a16="http://schemas.microsoft.com/office/drawing/2014/main" id="{B86ACDAD-788C-885E-BBFE-9B78C1D72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045" y="714590"/>
            <a:ext cx="4083909" cy="127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85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Алгоритмы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Реклама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8F1F4-EF75-5594-8F3B-57CDC77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377"/>
            <a:ext cx="10515600" cy="4134500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E6EDF3"/>
                </a:solidFill>
                <a:effectLst/>
                <a:latin typeface="-apple-system"/>
              </a:rPr>
              <a:t>	Рекламодателем заполняется вся информация о рекламе, включая заголов</a:t>
            </a:r>
            <a:r>
              <a:rPr lang="ru-RU" sz="2400" dirty="0">
                <a:solidFill>
                  <a:srgbClr val="E6EDF3"/>
                </a:solidFill>
                <a:latin typeface="-apple-system"/>
              </a:rPr>
              <a:t>ок, описание, теги и т</a:t>
            </a:r>
            <a:r>
              <a:rPr lang="en-US" sz="2400" dirty="0">
                <a:solidFill>
                  <a:srgbClr val="E6EDF3"/>
                </a:solidFill>
                <a:latin typeface="-apple-system"/>
              </a:rPr>
              <a:t>.</a:t>
            </a:r>
            <a:r>
              <a:rPr lang="ru-RU" sz="2400" dirty="0">
                <a:solidFill>
                  <a:srgbClr val="E6EDF3"/>
                </a:solidFill>
                <a:latin typeface="-apple-system"/>
              </a:rPr>
              <a:t>д</a:t>
            </a:r>
            <a:r>
              <a:rPr lang="en-US" sz="2400" dirty="0">
                <a:solidFill>
                  <a:srgbClr val="E6EDF3"/>
                </a:solidFill>
                <a:latin typeface="-apple-system"/>
              </a:rPr>
              <a:t>. </a:t>
            </a:r>
            <a:r>
              <a:rPr lang="ru-RU" sz="2400" dirty="0">
                <a:solidFill>
                  <a:srgbClr val="E6EDF3"/>
                </a:solidFill>
                <a:latin typeface="-apple-system"/>
              </a:rPr>
              <a:t>Все эти факторы подаются в </a:t>
            </a:r>
            <a:r>
              <a:rPr lang="en-US" sz="2400" dirty="0" err="1">
                <a:solidFill>
                  <a:schemeClr val="accent1"/>
                </a:solidFill>
                <a:latin typeface="-apple-system"/>
              </a:rPr>
              <a:t>MatrixNet</a:t>
            </a:r>
            <a:r>
              <a:rPr lang="en-US" sz="2400" dirty="0">
                <a:solidFill>
                  <a:srgbClr val="E6EDF3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rgbClr val="E6EDF3"/>
                </a:solidFill>
                <a:latin typeface="-apple-system"/>
              </a:rPr>
              <a:t>и на выходе получаем </a:t>
            </a:r>
            <a:r>
              <a:rPr lang="ru-RU" sz="2400" dirty="0">
                <a:solidFill>
                  <a:srgbClr val="FF0000"/>
                </a:solidFill>
                <a:latin typeface="-apple-system"/>
              </a:rPr>
              <a:t>число</a:t>
            </a:r>
            <a:r>
              <a:rPr lang="ru-RU" sz="2400" dirty="0">
                <a:solidFill>
                  <a:srgbClr val="E6EDF3"/>
                </a:solidFill>
                <a:latin typeface="-apple-system"/>
              </a:rPr>
              <a:t> (оценку качества), которое </a:t>
            </a:r>
            <a:r>
              <a:rPr lang="ru-RU" sz="2400" dirty="0" err="1">
                <a:solidFill>
                  <a:srgbClr val="E6EDF3"/>
                </a:solidFill>
                <a:latin typeface="-apple-system"/>
              </a:rPr>
              <a:t>домножаем</a:t>
            </a:r>
            <a:r>
              <a:rPr lang="ru-RU" sz="2400" dirty="0">
                <a:solidFill>
                  <a:srgbClr val="E6EDF3"/>
                </a:solidFill>
                <a:latin typeface="-apple-system"/>
              </a:rPr>
              <a:t> на </a:t>
            </a:r>
            <a:r>
              <a:rPr lang="ru-RU" sz="2400" dirty="0">
                <a:solidFill>
                  <a:srgbClr val="FF0000"/>
                </a:solidFill>
                <a:latin typeface="-apple-system"/>
              </a:rPr>
              <a:t>ставку</a:t>
            </a:r>
            <a:r>
              <a:rPr lang="ru-RU" sz="2400" dirty="0">
                <a:solidFill>
                  <a:srgbClr val="E6EDF3"/>
                </a:solidFill>
                <a:latin typeface="-apple-system"/>
              </a:rPr>
              <a:t> и получаем значение </a:t>
            </a:r>
            <a:r>
              <a:rPr lang="en-US" sz="2400" dirty="0">
                <a:solidFill>
                  <a:srgbClr val="FF0000"/>
                </a:solidFill>
                <a:latin typeface="-apple-system"/>
              </a:rPr>
              <a:t>Value</a:t>
            </a:r>
            <a:r>
              <a:rPr lang="ru-RU" sz="2400" dirty="0">
                <a:solidFill>
                  <a:srgbClr val="E6EDF3"/>
                </a:solidFill>
                <a:latin typeface="-apple-system"/>
              </a:rPr>
              <a:t>, по которому мы сможем ранжировать рекламу.</a:t>
            </a:r>
            <a:br>
              <a:rPr lang="ru-RU" dirty="0"/>
            </a:b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A1352-F331-D32B-9384-CC61E70B2C6D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1266" name="Picture 2" descr="Реклама">
            <a:extLst>
              <a:ext uri="{FF2B5EF4-FFF2-40B4-BE49-F238E27FC236}">
                <a16:creationId xmlns:a16="http://schemas.microsoft.com/office/drawing/2014/main" id="{C7E67DE3-6C76-C1D9-1AC4-60ACC18DE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812" y="3128791"/>
            <a:ext cx="7498375" cy="317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3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Алгоритмы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Реклама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8F1F4-EF75-5594-8F3B-57CDC77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377"/>
            <a:ext cx="10515600" cy="1338649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E6EDF3"/>
                </a:solidFill>
                <a:effectLst/>
                <a:latin typeface="-apple-system"/>
              </a:rPr>
              <a:t>	Далее реклама отправляется на аукцион и победитель отправляется в ленту к пользователю</a:t>
            </a:r>
            <a:r>
              <a:rPr lang="en-US" sz="2400" b="0" i="0" dirty="0">
                <a:solidFill>
                  <a:srgbClr val="E6EDF3"/>
                </a:solidFill>
                <a:effectLst/>
                <a:latin typeface="-apple-system"/>
              </a:rPr>
              <a:t>.</a:t>
            </a:r>
            <a:br>
              <a:rPr lang="ru-RU" dirty="0"/>
            </a:b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A1352-F331-D32B-9384-CC61E70B2C6D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DB7E0B-6DB0-0648-E832-218589133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53" y="2546793"/>
            <a:ext cx="6565866" cy="29318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404DD7-5836-00AD-D03C-D0F69D099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765" y="2142172"/>
            <a:ext cx="3540929" cy="431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89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Технологии и схема проекта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A7F6E421-7A21-205E-7BCE-CC0244AE8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324" y="1572237"/>
            <a:ext cx="4871614" cy="4762462"/>
          </a:xfrm>
        </p:spPr>
      </p:pic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A1352-F331-D32B-9384-CC61E70B2C6D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4E761D-1CFD-93CB-0A17-E616FC37939A}"/>
              </a:ext>
            </a:extLst>
          </p:cNvPr>
          <p:cNvSpPr txBox="1"/>
          <p:nvPr/>
        </p:nvSpPr>
        <p:spPr>
          <a:xfrm>
            <a:off x="2655065" y="6235547"/>
            <a:ext cx="231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12AF1-EFDC-A854-6226-A3C11066642C}"/>
              </a:ext>
            </a:extLst>
          </p:cNvPr>
          <p:cNvSpPr txBox="1"/>
          <p:nvPr/>
        </p:nvSpPr>
        <p:spPr>
          <a:xfrm>
            <a:off x="8684359" y="1338649"/>
            <a:ext cx="21689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Схема проекта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940F1B1-80AD-733D-E1C1-A6BEB819A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6930" y="1800314"/>
            <a:ext cx="2863850" cy="2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56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Обеспечение надежности</a:t>
            </a:r>
          </a:p>
        </p:txBody>
      </p:sp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A1352-F331-D32B-9384-CC61E70B2C6D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74007D-3647-E690-A688-04AF504669EA}"/>
              </a:ext>
            </a:extLst>
          </p:cNvPr>
          <p:cNvSpPr txBox="1"/>
          <p:nvPr/>
        </p:nvSpPr>
        <p:spPr>
          <a:xfrm>
            <a:off x="1154066" y="1619698"/>
            <a:ext cx="2816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Graceful degradation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24434F9-45A6-02A1-2FFF-4A2CB6D1E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571" y="1351735"/>
            <a:ext cx="4326722" cy="50931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848A49C-3B7E-ABBD-5DC7-D61FC4E6FA0E}"/>
              </a:ext>
            </a:extLst>
          </p:cNvPr>
          <p:cNvSpPr txBox="1"/>
          <p:nvPr/>
        </p:nvSpPr>
        <p:spPr>
          <a:xfrm>
            <a:off x="473726" y="2362412"/>
            <a:ext cx="55598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	При отказе основного сервиса рекомендаций, приложение переходит на упрощенный метод показа ленты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C59C3B-431E-EF00-2F6B-1B4023167D72}"/>
              </a:ext>
            </a:extLst>
          </p:cNvPr>
          <p:cNvSpPr txBox="1"/>
          <p:nvPr/>
        </p:nvSpPr>
        <p:spPr>
          <a:xfrm>
            <a:off x="473726" y="3898292"/>
            <a:ext cx="5023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	Также при отказе </a:t>
            </a:r>
            <a:r>
              <a:rPr lang="en-US" sz="2400" dirty="0" err="1">
                <a:solidFill>
                  <a:schemeClr val="bg1"/>
                </a:solidFill>
              </a:rPr>
              <a:t>ElasticSearch</a:t>
            </a:r>
            <a:r>
              <a:rPr lang="ru-RU" sz="2400" dirty="0">
                <a:solidFill>
                  <a:schemeClr val="bg1"/>
                </a:solidFill>
              </a:rPr>
              <a:t> приложение  будет использовать упрощенный метод поиска</a:t>
            </a:r>
          </a:p>
        </p:txBody>
      </p:sp>
    </p:spTree>
    <p:extLst>
      <p:ext uri="{BB962C8B-B14F-4D97-AF65-F5344CB8AC3E}">
        <p14:creationId xmlns:p14="http://schemas.microsoft.com/office/powerpoint/2010/main" val="27402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A1352-F331-D32B-9384-CC61E70B2C6D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13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48A49C-3B7E-ABBD-5DC7-D61FC4E6FA0E}"/>
              </a:ext>
            </a:extLst>
          </p:cNvPr>
          <p:cNvSpPr txBox="1"/>
          <p:nvPr/>
        </p:nvSpPr>
        <p:spPr>
          <a:xfrm>
            <a:off x="3706512" y="3105834"/>
            <a:ext cx="477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Спасибо за внимание </a:t>
            </a:r>
          </a:p>
        </p:txBody>
      </p:sp>
      <p:pic>
        <p:nvPicPr>
          <p:cNvPr id="6" name="Picture 4" descr="Полезные материалы">
            <a:extLst>
              <a:ext uri="{FF2B5EF4-FFF2-40B4-BE49-F238E27FC236}">
                <a16:creationId xmlns:a16="http://schemas.microsoft.com/office/drawing/2014/main" id="{ED055A6D-0A9A-CBC5-A2E6-D193AE40E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083" y="4176997"/>
            <a:ext cx="2667917" cy="266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96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Функционал и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8F1F4-EF75-5594-8F3B-57CDC77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94" y="16052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dirty="0">
                <a:solidFill>
                  <a:schemeClr val="accent5">
                    <a:lumMod val="75000"/>
                  </a:schemeClr>
                </a:solidFill>
              </a:rPr>
              <a:t>Ключевой функционал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Регистрация и авторизация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Создание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собственного канала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Создание контента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Оценка публикаций/комментарии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Подписки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>
                <a:solidFill>
                  <a:schemeClr val="bg1"/>
                </a:solidFill>
              </a:rPr>
              <a:t>Поиск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ru-RU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1A0689-5642-0015-FF7F-4BCDF60CC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285" y="4296578"/>
            <a:ext cx="6666715" cy="2561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72DB9D-06A6-3BF3-9ABC-909B4E74A94A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1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Ключевые продуктовые 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8F1F4-EF75-5594-8F3B-57CDC77C6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Персонализированная лента рекомендаций</a:t>
            </a:r>
            <a:r>
              <a:rPr lang="en-US" sz="2400" dirty="0">
                <a:solidFill>
                  <a:schemeClr val="bg1"/>
                </a:solidFill>
              </a:rPr>
              <a:t>;</a:t>
            </a:r>
          </a:p>
          <a:p>
            <a:r>
              <a:rPr lang="ru-RU" sz="2400" dirty="0">
                <a:solidFill>
                  <a:schemeClr val="bg1"/>
                </a:solidFill>
              </a:rPr>
              <a:t>Персонализированная реклама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8C73C8-FDDF-CF68-8685-4D45F8408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335812"/>
            <a:ext cx="7772400" cy="35091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F6137C-39C4-483E-2C5F-CD001FA0E90E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36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Нагрузка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2F7B41E-C703-698F-F0BB-1D4B1B16F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5195" y="398778"/>
            <a:ext cx="6581807" cy="2520692"/>
          </a:xfrm>
        </p:spPr>
      </p:pic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85D506-DB08-34D6-6CC5-9AFB00E0D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998" y="2535027"/>
            <a:ext cx="4676660" cy="4001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645B6E-F105-0952-A200-0FD587D94B0A}"/>
              </a:ext>
            </a:extLst>
          </p:cNvPr>
          <p:cNvSpPr txBox="1"/>
          <p:nvPr/>
        </p:nvSpPr>
        <p:spPr>
          <a:xfrm>
            <a:off x="5532197" y="3938531"/>
            <a:ext cx="63220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Опираясь на данные из открытых источников</a:t>
            </a:r>
          </a:p>
          <a:p>
            <a:r>
              <a:rPr lang="ru-RU" sz="2400" dirty="0">
                <a:solidFill>
                  <a:schemeClr val="bg1"/>
                </a:solidFill>
              </a:rPr>
              <a:t>были выполнены расчеты размеров хранимых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данных, </a:t>
            </a:r>
            <a:r>
              <a:rPr lang="en-US" sz="2400" dirty="0">
                <a:solidFill>
                  <a:schemeClr val="bg1"/>
                </a:solidFill>
              </a:rPr>
              <a:t>RPS</a:t>
            </a:r>
            <a:r>
              <a:rPr lang="ru-RU" sz="2400" dirty="0">
                <a:solidFill>
                  <a:schemeClr val="bg1"/>
                </a:solidFill>
              </a:rPr>
              <a:t>, сетевого трафика и т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r>
              <a:rPr lang="ru-RU" sz="2400" dirty="0">
                <a:solidFill>
                  <a:schemeClr val="bg1"/>
                </a:solidFill>
              </a:rPr>
              <a:t>д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ru-RU" sz="2400" dirty="0">
                <a:solidFill>
                  <a:schemeClr val="bg1"/>
                </a:solidFill>
              </a:rPr>
              <a:t>Все эти </a:t>
            </a:r>
          </a:p>
          <a:p>
            <a:r>
              <a:rPr lang="ru-RU" sz="2400" dirty="0">
                <a:solidFill>
                  <a:schemeClr val="bg1"/>
                </a:solidFill>
              </a:rPr>
              <a:t>расчеты в дальнейшем понадобятся нам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FC73C-AB07-E41E-1A3E-F28AF5E255CA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0115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Глобальная балансировка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8F1F4-EF75-5594-8F3B-57CDC77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324" y="2045962"/>
            <a:ext cx="5771920" cy="2856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	Основываясь на нахождении наибольшей части ЦА сервиса и плотности населения РФ, было принято решение о необходимости размещения </a:t>
            </a:r>
            <a:r>
              <a:rPr lang="ru-RU" sz="2400" dirty="0">
                <a:solidFill>
                  <a:srgbClr val="0070C0"/>
                </a:solidFill>
              </a:rPr>
              <a:t>трех</a:t>
            </a:r>
            <a:r>
              <a:rPr lang="ru-RU" sz="2400" dirty="0">
                <a:solidFill>
                  <a:schemeClr val="bg1"/>
                </a:solidFill>
              </a:rPr>
              <a:t> дата-центров. 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	Расположены они будут в Москве, Санкт-Петербурге и Курске</a:t>
            </a:r>
          </a:p>
        </p:txBody>
      </p:sp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C8E1192-F7D4-AA03-CCEC-4D5C8DAF7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61" y="1451194"/>
            <a:ext cx="6554701" cy="3550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533D10-57D9-C470-539F-39CCFE60BAEA}"/>
              </a:ext>
            </a:extLst>
          </p:cNvPr>
          <p:cNvSpPr txBox="1"/>
          <p:nvPr/>
        </p:nvSpPr>
        <p:spPr>
          <a:xfrm>
            <a:off x="669324" y="5609819"/>
            <a:ext cx="8932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Для определения региона будет использоваться </a:t>
            </a:r>
            <a:r>
              <a:rPr lang="en-US" sz="2400" dirty="0">
                <a:solidFill>
                  <a:srgbClr val="0070C0"/>
                </a:solidFill>
              </a:rPr>
              <a:t>latency-based DNS</a:t>
            </a:r>
          </a:p>
          <a:p>
            <a:r>
              <a:rPr lang="ru-RU" sz="2400" dirty="0">
                <a:solidFill>
                  <a:schemeClr val="bg1"/>
                </a:solidFill>
              </a:rPr>
              <a:t>Для балансировки запросов между </a:t>
            </a:r>
            <a:r>
              <a:rPr lang="ru-RU" sz="2400" dirty="0" err="1">
                <a:solidFill>
                  <a:schemeClr val="bg1"/>
                </a:solidFill>
              </a:rPr>
              <a:t>ЦОДами</a:t>
            </a:r>
            <a:r>
              <a:rPr lang="ru-RU" sz="2400" dirty="0">
                <a:solidFill>
                  <a:schemeClr val="bg1"/>
                </a:solidFill>
              </a:rPr>
              <a:t> – </a:t>
            </a:r>
            <a:r>
              <a:rPr lang="en-US" sz="2400" dirty="0">
                <a:solidFill>
                  <a:srgbClr val="0070C0"/>
                </a:solidFill>
              </a:rPr>
              <a:t>BGP Anycast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E45270-7773-D216-1C1C-43A299FBBB79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4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Локальная балансировка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8F1F4-EF75-5594-8F3B-57CDC77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3759"/>
            <a:ext cx="6495612" cy="4351338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</a:rPr>
              <a:t>	</a:t>
            </a:r>
            <a:r>
              <a:rPr lang="ru-RU" sz="2400" dirty="0">
                <a:solidFill>
                  <a:schemeClr val="bg1"/>
                </a:solidFill>
              </a:rPr>
              <a:t>Внутри </a:t>
            </a:r>
            <a:r>
              <a:rPr lang="ru-RU" sz="2400" dirty="0" err="1">
                <a:solidFill>
                  <a:schemeClr val="bg1"/>
                </a:solidFill>
              </a:rPr>
              <a:t>ЦОДов</a:t>
            </a:r>
            <a:r>
              <a:rPr lang="ru-RU" sz="2400" dirty="0">
                <a:solidFill>
                  <a:schemeClr val="bg1"/>
                </a:solidFill>
              </a:rPr>
              <a:t> мы будем использовать </a:t>
            </a:r>
            <a:r>
              <a:rPr lang="en-US" sz="2400" dirty="0">
                <a:solidFill>
                  <a:srgbClr val="0070C0"/>
                </a:solidFill>
              </a:rPr>
              <a:t>nginx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для балансировки нагрузки на уровне приложения (можем использовать различные алгоритмы балансировки </a:t>
            </a:r>
            <a:r>
              <a:rPr lang="en-US" sz="2400" dirty="0">
                <a:solidFill>
                  <a:schemeClr val="bg1"/>
                </a:solidFill>
              </a:rPr>
              <a:t>Round-Robin, Least Connection</a:t>
            </a:r>
            <a:r>
              <a:rPr lang="ru-RU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	А для управления масштабированием и </a:t>
            </a:r>
            <a:r>
              <a:rPr lang="ru-RU" sz="2400" dirty="0" err="1">
                <a:solidFill>
                  <a:schemeClr val="bg1"/>
                </a:solidFill>
              </a:rPr>
              <a:t>оркестрации</a:t>
            </a:r>
            <a:r>
              <a:rPr lang="ru-RU" sz="2400" dirty="0">
                <a:solidFill>
                  <a:schemeClr val="bg1"/>
                </a:solidFill>
              </a:rPr>
              <a:t> сервисов внутри </a:t>
            </a:r>
            <a:r>
              <a:rPr lang="ru-RU" sz="2400" dirty="0" err="1">
                <a:solidFill>
                  <a:schemeClr val="bg1"/>
                </a:solidFill>
              </a:rPr>
              <a:t>ЦОДов</a:t>
            </a:r>
            <a:r>
              <a:rPr lang="ru-RU" sz="2400" dirty="0">
                <a:solidFill>
                  <a:schemeClr val="bg1"/>
                </a:solidFill>
              </a:rPr>
              <a:t> будем использовать </a:t>
            </a:r>
            <a:r>
              <a:rPr lang="en-US" sz="2400" dirty="0">
                <a:solidFill>
                  <a:srgbClr val="0070C0"/>
                </a:solidFill>
              </a:rPr>
              <a:t>Kubernetes</a:t>
            </a:r>
            <a:endParaRPr lang="ru-RU" sz="2400" dirty="0">
              <a:solidFill>
                <a:srgbClr val="0070C0"/>
              </a:solidFill>
            </a:endParaRPr>
          </a:p>
        </p:txBody>
      </p:sp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A1352-F331-D32B-9384-CC61E70B2C6D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170" name="Picture 2" descr="Как сделать дата-центры безопасными для планеты🌏: Статьи общества ➕1,  07.10.2022">
            <a:extLst>
              <a:ext uri="{FF2B5EF4-FFF2-40B4-BE49-F238E27FC236}">
                <a16:creationId xmlns:a16="http://schemas.microsoft.com/office/drawing/2014/main" id="{DAE24374-7E94-FF97-9C3C-A28FABD1A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812" y="2040874"/>
            <a:ext cx="5666092" cy="481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020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Базы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8F1F4-EF75-5594-8F3B-57CDC77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662" y="1814608"/>
            <a:ext cx="2602686" cy="498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</a:rPr>
              <a:t>Логическая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схема </a:t>
            </a:r>
          </a:p>
        </p:txBody>
      </p:sp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A1352-F331-D32B-9384-CC61E70B2C6D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00351E9-453D-02F8-56C7-686529700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07" y="2422793"/>
            <a:ext cx="3344996" cy="33449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D2957B-9C06-4BEC-B9F3-FF06A33DBDAB}"/>
              </a:ext>
            </a:extLst>
          </p:cNvPr>
          <p:cNvSpPr txBox="1"/>
          <p:nvPr/>
        </p:nvSpPr>
        <p:spPr>
          <a:xfrm>
            <a:off x="5438661" y="1637963"/>
            <a:ext cx="6316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Для хранения пользователей, каналов, публикаций и т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r>
              <a:rPr lang="ru-RU" sz="2400" dirty="0">
                <a:solidFill>
                  <a:schemeClr val="bg1"/>
                </a:solidFill>
              </a:rPr>
              <a:t>д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r>
              <a:rPr lang="ru-RU" sz="2400" dirty="0">
                <a:solidFill>
                  <a:schemeClr val="bg1"/>
                </a:solidFill>
              </a:rPr>
              <a:t>была выбрана БД – </a:t>
            </a:r>
            <a:r>
              <a:rPr lang="en-US" sz="2400" dirty="0">
                <a:solidFill>
                  <a:srgbClr val="0070C0"/>
                </a:solidFill>
              </a:rPr>
              <a:t>PostgreSQL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для хранения метрик – </a:t>
            </a:r>
            <a:r>
              <a:rPr lang="en-US" sz="2400" dirty="0">
                <a:solidFill>
                  <a:srgbClr val="0070C0"/>
                </a:solidFill>
              </a:rPr>
              <a:t>Casandra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ru-RU" sz="2400" dirty="0">
                <a:solidFill>
                  <a:schemeClr val="bg1"/>
                </a:solidFill>
              </a:rPr>
              <a:t>для оценок и комментариев - </a:t>
            </a:r>
            <a:r>
              <a:rPr lang="en-US" sz="2400" dirty="0">
                <a:solidFill>
                  <a:srgbClr val="0070C0"/>
                </a:solidFill>
              </a:rPr>
              <a:t>MongoDB</a:t>
            </a:r>
            <a:endParaRPr lang="ru-RU" sz="24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BCD04B-A335-D8C4-2BD5-BECE1CE3F480}"/>
              </a:ext>
            </a:extLst>
          </p:cNvPr>
          <p:cNvSpPr txBox="1"/>
          <p:nvPr/>
        </p:nvSpPr>
        <p:spPr>
          <a:xfrm>
            <a:off x="5438661" y="4095291"/>
            <a:ext cx="59777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Для увеличения скорости доступа к данным были добавлены соответствующие </a:t>
            </a:r>
            <a:r>
              <a:rPr lang="ru-RU" sz="2400" dirty="0">
                <a:solidFill>
                  <a:srgbClr val="0070C0"/>
                </a:solidFill>
              </a:rPr>
              <a:t>индексы</a:t>
            </a:r>
            <a:r>
              <a:rPr lang="ru-RU" sz="2400" dirty="0">
                <a:solidFill>
                  <a:schemeClr val="bg1"/>
                </a:solidFill>
              </a:rPr>
              <a:t>, а для увеличения отказоустойчивости было применено </a:t>
            </a:r>
            <a:r>
              <a:rPr lang="ru-RU" sz="2400" dirty="0" err="1">
                <a:solidFill>
                  <a:srgbClr val="0070C0"/>
                </a:solidFill>
              </a:rPr>
              <a:t>шардирование</a:t>
            </a:r>
            <a:endParaRPr lang="ru-RU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482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Алгоритмы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Рекомендации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8F1F4-EF75-5594-8F3B-57CDC77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377"/>
            <a:ext cx="10515600" cy="4134500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E6EDF3"/>
                </a:solidFill>
                <a:effectLst/>
                <a:latin typeface="-apple-system"/>
              </a:rPr>
              <a:t>	У каждого пользователя есть некая положительная история взаимодействия, которая называется позитивами (это лайки на какие-то публикации, долгие просмотры, </a:t>
            </a:r>
            <a:r>
              <a:rPr lang="ru-RU" sz="2400" b="0" i="0" dirty="0" err="1">
                <a:solidFill>
                  <a:srgbClr val="E6EDF3"/>
                </a:solidFill>
                <a:effectLst/>
                <a:latin typeface="-apple-system"/>
              </a:rPr>
              <a:t>дочитки</a:t>
            </a:r>
            <a:r>
              <a:rPr lang="ru-RU" sz="2400" b="0" i="0" dirty="0">
                <a:solidFill>
                  <a:srgbClr val="E6EDF3"/>
                </a:solidFill>
                <a:effectLst/>
                <a:latin typeface="-apple-system"/>
              </a:rPr>
              <a:t> постов/статей до конца и т.д.)</a:t>
            </a:r>
          </a:p>
          <a:p>
            <a:br>
              <a:rPr lang="ru-RU" dirty="0"/>
            </a:b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A1352-F331-D32B-9384-CC61E70B2C6D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9218" name="Picture 2" descr="Релевантность">
            <a:extLst>
              <a:ext uri="{FF2B5EF4-FFF2-40B4-BE49-F238E27FC236}">
                <a16:creationId xmlns:a16="http://schemas.microsoft.com/office/drawing/2014/main" id="{099179DA-F78A-2BFB-EA3E-14B08DA2D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57" y="2846707"/>
            <a:ext cx="6629886" cy="331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312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F40A9-1DE5-1397-773F-BB6E4E034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13086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Алгоритмы</a:t>
            </a:r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accent1"/>
                </a:solidFill>
              </a:rPr>
              <a:t>Рекомендации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048F1F4-EF75-5594-8F3B-57CDC77C6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377"/>
            <a:ext cx="10515600" cy="4134500"/>
          </a:xfrm>
        </p:spPr>
        <p:txBody>
          <a:bodyPr/>
          <a:lstStyle/>
          <a:p>
            <a:pPr marL="0" indent="0" algn="l">
              <a:buNone/>
            </a:pPr>
            <a:r>
              <a:rPr lang="ru-RU" sz="2400" b="0" i="0" dirty="0">
                <a:solidFill>
                  <a:srgbClr val="E6EDF3"/>
                </a:solidFill>
                <a:effectLst/>
                <a:latin typeface="-apple-system"/>
              </a:rPr>
              <a:t>	Берется берется история пользователя из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-apple-system"/>
              </a:rPr>
              <a:t>N</a:t>
            </a:r>
            <a:r>
              <a:rPr lang="en-US" sz="2400" b="0" i="0" dirty="0">
                <a:solidFill>
                  <a:srgbClr val="E6EDF3"/>
                </a:solidFill>
                <a:effectLst/>
                <a:latin typeface="-apple-system"/>
              </a:rPr>
              <a:t> </a:t>
            </a:r>
            <a:r>
              <a:rPr lang="ru-RU" sz="2400" b="0" i="0" dirty="0">
                <a:solidFill>
                  <a:srgbClr val="E6EDF3"/>
                </a:solidFill>
                <a:effectLst/>
                <a:latin typeface="-apple-system"/>
              </a:rPr>
              <a:t>позитивов пользователя и их него выбирается </a:t>
            </a:r>
            <a:r>
              <a:rPr lang="en-US" sz="2400" dirty="0">
                <a:solidFill>
                  <a:srgbClr val="FF0000"/>
                </a:solidFill>
                <a:latin typeface="-apple-system"/>
              </a:rPr>
              <a:t>M</a:t>
            </a:r>
            <a:r>
              <a:rPr lang="en-US" sz="2400" dirty="0">
                <a:solidFill>
                  <a:srgbClr val="E6EDF3"/>
                </a:solidFill>
                <a:latin typeface="-apple-system"/>
              </a:rPr>
              <a:t> </a:t>
            </a:r>
            <a:r>
              <a:rPr lang="ru-RU" sz="2400" dirty="0">
                <a:solidFill>
                  <a:srgbClr val="E6EDF3"/>
                </a:solidFill>
                <a:latin typeface="-apple-system"/>
              </a:rPr>
              <a:t>максимально сильных, но разных. </a:t>
            </a:r>
          </a:p>
          <a:p>
            <a:pPr marL="0" indent="0" algn="l">
              <a:buNone/>
            </a:pPr>
            <a:r>
              <a:rPr lang="ru-RU" sz="2400" dirty="0">
                <a:solidFill>
                  <a:srgbClr val="E6EDF3"/>
                </a:solidFill>
                <a:latin typeface="-apple-system"/>
              </a:rPr>
              <a:t>	Далее мы с этим числом М позитивов идем в </a:t>
            </a:r>
            <a:r>
              <a:rPr lang="ru-RU" sz="2400" dirty="0">
                <a:solidFill>
                  <a:schemeClr val="accent1"/>
                </a:solidFill>
                <a:latin typeface="-apple-system"/>
              </a:rPr>
              <a:t>сервис </a:t>
            </a:r>
            <a:r>
              <a:rPr lang="en-US" sz="2400" dirty="0">
                <a:solidFill>
                  <a:schemeClr val="accent1"/>
                </a:solidFill>
                <a:latin typeface="-apple-system"/>
              </a:rPr>
              <a:t>i2i </a:t>
            </a:r>
            <a:r>
              <a:rPr lang="ru-RU" sz="2400" dirty="0">
                <a:solidFill>
                  <a:srgbClr val="E6EDF3"/>
                </a:solidFill>
                <a:latin typeface="-apple-system"/>
              </a:rPr>
              <a:t>и достаем кандидата на рекомендацию</a:t>
            </a:r>
            <a:br>
              <a:rPr lang="ru-RU" dirty="0"/>
            </a:b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2052" name="Picture 4" descr="Полезные материалы">
            <a:extLst>
              <a:ext uri="{FF2B5EF4-FFF2-40B4-BE49-F238E27FC236}">
                <a16:creationId xmlns:a16="http://schemas.microsoft.com/office/drawing/2014/main" id="{EB9143E8-A811-D433-755C-BF5DE45DB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38649" cy="133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3A1352-F331-D32B-9384-CC61E70B2C6D}"/>
              </a:ext>
            </a:extLst>
          </p:cNvPr>
          <p:cNvSpPr txBox="1"/>
          <p:nvPr/>
        </p:nvSpPr>
        <p:spPr>
          <a:xfrm>
            <a:off x="11754998" y="13086"/>
            <a:ext cx="437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63BBE0-1623-DEC8-9C55-9A93FA901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231" y="3429000"/>
            <a:ext cx="8825538" cy="27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948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2355</TotalTime>
  <Words>425</Words>
  <Application>Microsoft Macintosh PowerPoint</Application>
  <PresentationFormat>Широкоэкранный</PresentationFormat>
  <Paragraphs>63</Paragraphs>
  <Slides>14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Тема Office</vt:lpstr>
      <vt:lpstr>Курсовая работа по дисциплине:  «Проектирование высоконагруженных систем»</vt:lpstr>
      <vt:lpstr>Функционал и аудитория</vt:lpstr>
      <vt:lpstr>Ключевые продуктовые решения</vt:lpstr>
      <vt:lpstr>Нагрузка </vt:lpstr>
      <vt:lpstr>Глобальная балансировка</vt:lpstr>
      <vt:lpstr>Локальная балансировка</vt:lpstr>
      <vt:lpstr>Базы данных</vt:lpstr>
      <vt:lpstr>Алгоритмы. Рекомендации</vt:lpstr>
      <vt:lpstr>Алгоритмы. Рекомендации</vt:lpstr>
      <vt:lpstr>Алгоритмы. Реклама</vt:lpstr>
      <vt:lpstr>Алгоритмы. Реклама</vt:lpstr>
      <vt:lpstr>Технологии и схема проекта</vt:lpstr>
      <vt:lpstr>Обеспечение надежности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Курсовая работа по дисциплине:  «Проектирование высоконагруженных систем»</dc:title>
  <dc:creator>Muslim M</dc:creator>
  <cp:lastModifiedBy>Muslim M</cp:lastModifiedBy>
  <cp:revision>1</cp:revision>
  <dcterms:created xsi:type="dcterms:W3CDTF">2024-05-12T17:09:51Z</dcterms:created>
  <dcterms:modified xsi:type="dcterms:W3CDTF">2024-05-14T08:25:50Z</dcterms:modified>
</cp:coreProperties>
</file>